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6" r:id="rId8"/>
    <p:sldId id="261" r:id="rId9"/>
    <p:sldId id="263" r:id="rId10"/>
    <p:sldId id="267" r:id="rId11"/>
    <p:sldId id="269" r:id="rId12"/>
    <p:sldId id="277" r:id="rId13"/>
    <p:sldId id="264" r:id="rId14"/>
    <p:sldId id="265" r:id="rId15"/>
    <p:sldId id="272" r:id="rId16"/>
    <p:sldId id="266" r:id="rId17"/>
    <p:sldId id="278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kyleanderson/Documents/HIgh%20School%20Folder/10th%20Grade/European%20History/Projects/Napoleon%20as%20Emperor/Work%20Cited%20(Napoleon%20as%20Emperor).docx" TargetMode="External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Emperor Napoleon I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Created by Kyle Anderson</a:t>
            </a:r>
          </a:p>
          <a:p>
            <a:r>
              <a:rPr lang="en-US" dirty="0" smtClean="0"/>
              <a:t>Period 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819" y="179475"/>
            <a:ext cx="2540000" cy="4203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17619" y="4415325"/>
            <a:ext cx="172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(Napoleon in his Study).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20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Coalition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7313613" cy="4056062"/>
          </a:xfrm>
        </p:spPr>
        <p:txBody>
          <a:bodyPr/>
          <a:lstStyle/>
          <a:p>
            <a:r>
              <a:rPr lang="en-US" dirty="0" smtClean="0"/>
              <a:t>War of the Fifth Coalition</a:t>
            </a:r>
          </a:p>
          <a:p>
            <a:pPr lvl="1"/>
            <a:r>
              <a:rPr lang="en-US" dirty="0" smtClean="0"/>
              <a:t>Allies </a:t>
            </a:r>
            <a:r>
              <a:rPr lang="en-US" dirty="0" smtClean="0"/>
              <a:t>– Britain, Austria, Spanish Rebels (1809)</a:t>
            </a:r>
          </a:p>
          <a:p>
            <a:pPr lvl="1"/>
            <a:r>
              <a:rPr lang="en-US" dirty="0" smtClean="0"/>
              <a:t>Course of the War</a:t>
            </a:r>
          </a:p>
          <a:p>
            <a:pPr lvl="2"/>
            <a:r>
              <a:rPr lang="en-US" dirty="0" smtClean="0"/>
              <a:t>Napoleon defeats Austria at Wagram (May, 1809)</a:t>
            </a:r>
          </a:p>
          <a:p>
            <a:pPr lvl="1"/>
            <a:r>
              <a:rPr lang="en-US" dirty="0" smtClean="0"/>
              <a:t>Conclusion</a:t>
            </a:r>
          </a:p>
          <a:p>
            <a:pPr lvl="2"/>
            <a:r>
              <a:rPr lang="en-US" dirty="0" smtClean="0"/>
              <a:t>Treaty </a:t>
            </a:r>
            <a:r>
              <a:rPr lang="en-US" dirty="0" smtClean="0"/>
              <a:t>of </a:t>
            </a:r>
            <a:r>
              <a:rPr lang="en-US" dirty="0" err="1" smtClean="0"/>
              <a:t>Schonbrunn</a:t>
            </a:r>
            <a:r>
              <a:rPr lang="en-US" dirty="0" smtClean="0"/>
              <a:t> (October, 1809)</a:t>
            </a:r>
          </a:p>
          <a:p>
            <a:pPr lvl="3"/>
            <a:r>
              <a:rPr lang="en-US" dirty="0" smtClean="0"/>
              <a:t>Austria cedes Northern territories to the Grand Duchy of Warsaw</a:t>
            </a:r>
          </a:p>
          <a:p>
            <a:pPr marL="457200" lvl="1" indent="0">
              <a:buNone/>
            </a:pPr>
            <a:r>
              <a:rPr lang="en-US" dirty="0" smtClean="0"/>
              <a:t>(Timeline of Napoleon’s </a:t>
            </a:r>
            <a:r>
              <a:rPr lang="en-US" dirty="0" smtClean="0"/>
              <a:t>Empire).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295" y="4501003"/>
            <a:ext cx="2658636" cy="1960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9772" y="6445266"/>
            <a:ext cx="242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(Napoleon at Wagram).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23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Coalition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9" y="1402786"/>
            <a:ext cx="7313613" cy="545521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War of the Sixth Coalition</a:t>
            </a:r>
          </a:p>
          <a:p>
            <a:pPr lvl="1"/>
            <a:r>
              <a:rPr lang="en-US" dirty="0" smtClean="0"/>
              <a:t>Cause</a:t>
            </a:r>
            <a:endParaRPr lang="en-US" dirty="0" smtClean="0"/>
          </a:p>
          <a:p>
            <a:pPr lvl="2"/>
            <a:r>
              <a:rPr lang="en-US" dirty="0" smtClean="0"/>
              <a:t>Russia stopped following the Continental System</a:t>
            </a:r>
          </a:p>
          <a:p>
            <a:pPr lvl="1"/>
            <a:r>
              <a:rPr lang="en-US" dirty="0" smtClean="0"/>
              <a:t>Allies</a:t>
            </a:r>
          </a:p>
          <a:p>
            <a:pPr lvl="2"/>
            <a:r>
              <a:rPr lang="en-US" dirty="0" smtClean="0"/>
              <a:t>Russia</a:t>
            </a:r>
            <a:r>
              <a:rPr lang="en-US" dirty="0" smtClean="0"/>
              <a:t>, Sweden, Britain, and Spanish Rebels</a:t>
            </a:r>
          </a:p>
          <a:p>
            <a:pPr lvl="1"/>
            <a:r>
              <a:rPr lang="en-US" dirty="0" smtClean="0"/>
              <a:t>Course of the War (in Spain and Russia)</a:t>
            </a:r>
          </a:p>
          <a:p>
            <a:pPr lvl="2"/>
            <a:r>
              <a:rPr lang="en-US" dirty="0" smtClean="0"/>
              <a:t>France is defeated at Salamanca (July, 1812)</a:t>
            </a:r>
          </a:p>
          <a:p>
            <a:pPr lvl="3"/>
            <a:r>
              <a:rPr lang="en-US" dirty="0" smtClean="0"/>
              <a:t>Rise of the Duke of Wellington</a:t>
            </a:r>
          </a:p>
          <a:p>
            <a:pPr lvl="2"/>
            <a:r>
              <a:rPr lang="en-US" dirty="0" smtClean="0"/>
              <a:t>France is defeated in the Invasion </a:t>
            </a:r>
            <a:r>
              <a:rPr lang="en-US" dirty="0"/>
              <a:t>of </a:t>
            </a:r>
            <a:r>
              <a:rPr lang="en-US" dirty="0" smtClean="0"/>
              <a:t>Russia</a:t>
            </a:r>
          </a:p>
          <a:p>
            <a:pPr lvl="3"/>
            <a:r>
              <a:rPr lang="en-US" dirty="0" smtClean="0"/>
              <a:t>Indecisive </a:t>
            </a:r>
            <a:r>
              <a:rPr lang="en-US" dirty="0"/>
              <a:t>battle at Borodino costs many lives (September, 1812)</a:t>
            </a:r>
          </a:p>
          <a:p>
            <a:pPr lvl="3"/>
            <a:r>
              <a:rPr lang="en-US" dirty="0"/>
              <a:t>Napoleon Captures Moscow (September, 1812)</a:t>
            </a:r>
          </a:p>
          <a:p>
            <a:pPr lvl="3"/>
            <a:r>
              <a:rPr lang="en-US" dirty="0"/>
              <a:t>Moscow is burned and Napoleon retreats loosing most of his </a:t>
            </a:r>
            <a:r>
              <a:rPr lang="en-US" dirty="0" smtClean="0"/>
              <a:t>army</a:t>
            </a:r>
          </a:p>
          <a:p>
            <a:pPr marL="1255712" lvl="3" indent="0">
              <a:buNone/>
            </a:pPr>
            <a:r>
              <a:rPr lang="en-US" dirty="0" smtClean="0"/>
              <a:t>(Timeline of Napoleon’s Empire)</a:t>
            </a:r>
          </a:p>
          <a:p>
            <a:pPr lvl="1"/>
            <a:r>
              <a:rPr lang="en-US" dirty="0" smtClean="0"/>
              <a:t>Conclusion</a:t>
            </a:r>
          </a:p>
          <a:p>
            <a:pPr lvl="2"/>
            <a:r>
              <a:rPr lang="en-US" dirty="0" smtClean="0"/>
              <a:t>The loss of Spain and the Russian Blunder led to the final defeat of Napoleon</a:t>
            </a:r>
          </a:p>
          <a:p>
            <a:pPr lvl="2"/>
            <a:r>
              <a:rPr lang="en-US" dirty="0" smtClean="0"/>
              <a:t>A decisive allied success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39" y="1371600"/>
            <a:ext cx="2846164" cy="1928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41884" y="3288300"/>
            <a:ext cx="104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(Clarke).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50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Coalition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687" y="1735138"/>
            <a:ext cx="7313613" cy="4056062"/>
          </a:xfrm>
        </p:spPr>
        <p:txBody>
          <a:bodyPr>
            <a:normAutofit/>
          </a:bodyPr>
          <a:lstStyle/>
          <a:p>
            <a:r>
              <a:rPr lang="en-US" dirty="0" smtClean="0"/>
              <a:t>Effects on France</a:t>
            </a:r>
          </a:p>
          <a:p>
            <a:pPr lvl="1"/>
            <a:r>
              <a:rPr lang="en-US" dirty="0" smtClean="0"/>
              <a:t>The Coalition Wars were a defeat for France because they could not afford to loose any</a:t>
            </a:r>
          </a:p>
          <a:p>
            <a:pPr lvl="1"/>
            <a:r>
              <a:rPr lang="en-US" dirty="0" smtClean="0"/>
              <a:t>The Coalition Wars were the final push that would finally destroy the French Empire</a:t>
            </a:r>
          </a:p>
          <a:p>
            <a:r>
              <a:rPr lang="en-US" dirty="0" smtClean="0"/>
              <a:t>Effects on Allied Europe</a:t>
            </a:r>
          </a:p>
          <a:p>
            <a:pPr lvl="1"/>
            <a:r>
              <a:rPr lang="en-US" dirty="0" smtClean="0"/>
              <a:t>The Coalition Wars created temporary treaties that would bring peace to many parts of Europe for over a century</a:t>
            </a:r>
          </a:p>
        </p:txBody>
      </p:sp>
    </p:spTree>
    <p:extLst>
      <p:ext uri="{BB962C8B-B14F-4D97-AF65-F5344CB8AC3E}">
        <p14:creationId xmlns:p14="http://schemas.microsoft.com/office/powerpoint/2010/main" val="3581245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Establishments of Emperor Napoleon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Continental System</a:t>
            </a:r>
          </a:p>
          <a:p>
            <a:pPr lvl="1"/>
            <a:r>
              <a:rPr lang="en-US" dirty="0" smtClean="0"/>
              <a:t>Berlin </a:t>
            </a:r>
            <a:r>
              <a:rPr lang="en-US" dirty="0" smtClean="0"/>
              <a:t>Decrees form the Continental System (1806)</a:t>
            </a:r>
          </a:p>
          <a:p>
            <a:pPr lvl="2"/>
            <a:r>
              <a:rPr lang="en-US" dirty="0" smtClean="0"/>
              <a:t>Puts a trade blockade over Britain</a:t>
            </a:r>
          </a:p>
          <a:p>
            <a:pPr lvl="2"/>
            <a:r>
              <a:rPr lang="en-US" dirty="0" smtClean="0"/>
              <a:t>Napoleon </a:t>
            </a:r>
            <a:r>
              <a:rPr lang="en-US" dirty="0" smtClean="0"/>
              <a:t>could not </a:t>
            </a:r>
            <a:r>
              <a:rPr lang="en-US" dirty="0" smtClean="0"/>
              <a:t>combat with the Navy of Britain</a:t>
            </a:r>
          </a:p>
          <a:p>
            <a:pPr lvl="3"/>
            <a:r>
              <a:rPr lang="en-US" dirty="0" smtClean="0"/>
              <a:t>So he decides to economically destroy Britain</a:t>
            </a:r>
          </a:p>
          <a:p>
            <a:pPr marL="457200" lvl="1" indent="0">
              <a:buNone/>
            </a:pPr>
            <a:r>
              <a:rPr lang="en-US" dirty="0" smtClean="0"/>
              <a:t>(Timeline of Napoleon’s Empire).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106" y="3745477"/>
            <a:ext cx="3060894" cy="31125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8257" y="5288677"/>
            <a:ext cx="3124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(Europe </a:t>
            </a:r>
            <a:r>
              <a:rPr lang="en-US" dirty="0"/>
              <a:t>Map Napoleon </a:t>
            </a:r>
            <a:r>
              <a:rPr lang="en-US" dirty="0" err="1" smtClean="0"/>
              <a:t>Blocus</a:t>
            </a:r>
            <a:r>
              <a:rPr lang="en-US" dirty="0" smtClean="0"/>
              <a:t>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93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Establishments of Emperor Napoleon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9" y="1735137"/>
            <a:ext cx="7445829" cy="440551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Grand Duchy of Warsaw</a:t>
            </a:r>
          </a:p>
          <a:p>
            <a:pPr lvl="1"/>
            <a:r>
              <a:rPr lang="en-US" dirty="0" smtClean="0"/>
              <a:t>Campaign of Poland</a:t>
            </a:r>
            <a:endParaRPr lang="en-US" dirty="0" smtClean="0"/>
          </a:p>
          <a:p>
            <a:pPr lvl="2"/>
            <a:r>
              <a:rPr lang="en-US" dirty="0" smtClean="0"/>
              <a:t>Napoleon captures of Warsaw (December, 1806)</a:t>
            </a:r>
          </a:p>
          <a:p>
            <a:pPr lvl="2"/>
            <a:r>
              <a:rPr lang="en-US" dirty="0" smtClean="0"/>
              <a:t>Napoleon defeats Russia at </a:t>
            </a:r>
            <a:r>
              <a:rPr lang="en-US" dirty="0" err="1" smtClean="0"/>
              <a:t>Friedland</a:t>
            </a:r>
            <a:r>
              <a:rPr lang="en-US" dirty="0" smtClean="0"/>
              <a:t> (June, 1807)</a:t>
            </a:r>
          </a:p>
          <a:p>
            <a:pPr lvl="1"/>
            <a:r>
              <a:rPr lang="en-US" dirty="0" smtClean="0"/>
              <a:t>Establishment</a:t>
            </a:r>
            <a:endParaRPr lang="en-US" dirty="0" smtClean="0"/>
          </a:p>
          <a:p>
            <a:pPr lvl="2"/>
            <a:r>
              <a:rPr lang="en-US" dirty="0" smtClean="0"/>
              <a:t>Treaty of </a:t>
            </a:r>
            <a:r>
              <a:rPr lang="en-US" dirty="0" err="1" smtClean="0"/>
              <a:t>Tilsit</a:t>
            </a:r>
            <a:r>
              <a:rPr lang="en-US" dirty="0" smtClean="0"/>
              <a:t> (June, 1807)</a:t>
            </a:r>
          </a:p>
          <a:p>
            <a:pPr lvl="3"/>
            <a:r>
              <a:rPr lang="en-US" dirty="0" smtClean="0"/>
              <a:t>Prussia and Russia agree to follow Continental System</a:t>
            </a:r>
          </a:p>
          <a:p>
            <a:pPr lvl="2"/>
            <a:r>
              <a:rPr lang="en-US" dirty="0" smtClean="0"/>
              <a:t>Grand Duchy of Warsaw formed (July, 1807</a:t>
            </a:r>
            <a:r>
              <a:rPr lang="en-US" dirty="0" smtClean="0"/>
              <a:t>)</a:t>
            </a:r>
          </a:p>
          <a:p>
            <a:pPr marL="914400" lvl="2" indent="0">
              <a:buNone/>
            </a:pPr>
            <a:r>
              <a:rPr lang="en-US" dirty="0" smtClean="0"/>
              <a:t>(</a:t>
            </a:r>
            <a:r>
              <a:rPr lang="en-US" dirty="0"/>
              <a:t>Timeline of Napoleon’s </a:t>
            </a:r>
            <a:r>
              <a:rPr lang="en-US" dirty="0" smtClean="0"/>
              <a:t>Empire).</a:t>
            </a:r>
            <a:endParaRPr lang="en-US" dirty="0" smtClean="0"/>
          </a:p>
          <a:p>
            <a:pPr lvl="1"/>
            <a:r>
              <a:rPr lang="en-US" dirty="0" smtClean="0"/>
              <a:t>The Grand Duchy</a:t>
            </a:r>
          </a:p>
          <a:p>
            <a:pPr lvl="2"/>
            <a:r>
              <a:rPr lang="en-US" dirty="0" smtClean="0"/>
              <a:t>The Duchy of Warsaw became a smaller France</a:t>
            </a:r>
          </a:p>
          <a:p>
            <a:pPr lvl="2"/>
            <a:r>
              <a:rPr lang="en-US" dirty="0" smtClean="0"/>
              <a:t>The Napoleonic Code was put in place</a:t>
            </a:r>
          </a:p>
          <a:p>
            <a:pPr lvl="2"/>
            <a:r>
              <a:rPr lang="en-US" dirty="0" smtClean="0"/>
              <a:t>Frederick Augustu</a:t>
            </a:r>
            <a:r>
              <a:rPr lang="en-US" dirty="0" smtClean="0"/>
              <a:t>s I, King of Saxony, became the head of the country</a:t>
            </a:r>
          </a:p>
          <a:p>
            <a:pPr marL="914400" lvl="2" indent="0">
              <a:buNone/>
            </a:pPr>
            <a:r>
              <a:rPr lang="en-US" dirty="0" smtClean="0"/>
              <a:t>(“Duchy of Warsaw”).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164" y="1077897"/>
            <a:ext cx="2926082" cy="2858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4647" y="3936245"/>
            <a:ext cx="191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(Poland: Duchy of Warsaw).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45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Establishments of Emperor Napoleon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687" y="1735138"/>
            <a:ext cx="7313613" cy="40560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Confederation of the Rhine</a:t>
            </a:r>
          </a:p>
          <a:p>
            <a:pPr lvl="1"/>
            <a:r>
              <a:rPr lang="en-US" dirty="0"/>
              <a:t>Confederation of the Rhine (1806)</a:t>
            </a:r>
          </a:p>
          <a:p>
            <a:pPr lvl="2"/>
            <a:r>
              <a:rPr lang="en-US" dirty="0"/>
              <a:t>Ends the Holy Roman Empire</a:t>
            </a:r>
          </a:p>
          <a:p>
            <a:pPr marL="457200" lvl="1" indent="0">
              <a:buNone/>
            </a:pPr>
            <a:r>
              <a:rPr lang="en-US" dirty="0" smtClean="0"/>
              <a:t>	 </a:t>
            </a:r>
            <a:r>
              <a:rPr lang="en-US" dirty="0"/>
              <a:t>(Timeline of Napoleon’s Empire).</a:t>
            </a:r>
          </a:p>
          <a:p>
            <a:pPr lvl="2"/>
            <a:r>
              <a:rPr lang="en-US" dirty="0"/>
              <a:t>Effectively </a:t>
            </a:r>
            <a:r>
              <a:rPr lang="en-US" dirty="0" smtClean="0"/>
              <a:t>creates the first pure German State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(</a:t>
            </a:r>
            <a:r>
              <a:rPr lang="en-US" dirty="0"/>
              <a:t>Wilde).</a:t>
            </a:r>
          </a:p>
          <a:p>
            <a:pPr lvl="1"/>
            <a:r>
              <a:rPr lang="en-US" dirty="0" smtClean="0"/>
              <a:t>Effects </a:t>
            </a:r>
            <a:r>
              <a:rPr lang="en-US" dirty="0" smtClean="0"/>
              <a:t>of Collapse (November, 1813)</a:t>
            </a:r>
          </a:p>
          <a:p>
            <a:pPr lvl="2"/>
            <a:r>
              <a:rPr lang="en-US" dirty="0" smtClean="0"/>
              <a:t>Effectively restricts Napoleon to Western Europe</a:t>
            </a:r>
          </a:p>
          <a:p>
            <a:pPr lvl="2"/>
            <a:r>
              <a:rPr lang="en-US" dirty="0" smtClean="0"/>
              <a:t>Napoleon no longer holds dominance over Austria, Prussia, or Russia</a:t>
            </a:r>
          </a:p>
          <a:p>
            <a:pPr marL="457200" lvl="1" indent="0">
              <a:buNone/>
            </a:pPr>
            <a:r>
              <a:rPr lang="en-US" dirty="0" smtClean="0"/>
              <a:t>(Timeline of Napoleon’s Empire).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173" y="1735138"/>
            <a:ext cx="2962254" cy="20957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5173" y="3830933"/>
            <a:ext cx="2962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(Flag of the Confederation of the Rhine).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4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Napoleon’s Downfall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687" y="1735138"/>
            <a:ext cx="7313613" cy="480739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Peninsular War</a:t>
            </a:r>
          </a:p>
          <a:p>
            <a:pPr lvl="1"/>
            <a:r>
              <a:rPr lang="en-US" dirty="0" smtClean="0"/>
              <a:t>Course </a:t>
            </a:r>
            <a:r>
              <a:rPr lang="en-US" dirty="0" smtClean="0"/>
              <a:t>of the War</a:t>
            </a:r>
          </a:p>
          <a:p>
            <a:pPr lvl="2"/>
            <a:r>
              <a:rPr lang="en-US" dirty="0" smtClean="0"/>
              <a:t>French invasion against Portugal begins the War</a:t>
            </a:r>
          </a:p>
          <a:p>
            <a:pPr lvl="2"/>
            <a:r>
              <a:rPr lang="en-US" dirty="0" smtClean="0"/>
              <a:t>Revolt in Madrid or Dos de Mayo</a:t>
            </a:r>
          </a:p>
          <a:p>
            <a:pPr lvl="2"/>
            <a:r>
              <a:rPr lang="en-US" dirty="0" smtClean="0"/>
              <a:t>Napoleon recaptures Madrid (December, 1808)</a:t>
            </a:r>
          </a:p>
          <a:p>
            <a:pPr lvl="2"/>
            <a:r>
              <a:rPr lang="en-US" dirty="0" smtClean="0"/>
              <a:t>French Defeat at Corunna (January, 1809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France is finally defeated at Vitoria (June, 1813)</a:t>
            </a:r>
            <a:endParaRPr lang="en-US" dirty="0" smtClean="0"/>
          </a:p>
          <a:p>
            <a:pPr lvl="1"/>
            <a:r>
              <a:rPr lang="en-US" dirty="0" smtClean="0"/>
              <a:t>Conclusion</a:t>
            </a:r>
          </a:p>
          <a:p>
            <a:pPr lvl="2"/>
            <a:r>
              <a:rPr lang="en-US" dirty="0" smtClean="0"/>
              <a:t>France is forced to leave Spain</a:t>
            </a:r>
          </a:p>
          <a:p>
            <a:pPr lvl="2"/>
            <a:r>
              <a:rPr lang="en-US" dirty="0" smtClean="0"/>
              <a:t>King Joseph Bonaparte abdicates his </a:t>
            </a:r>
            <a:r>
              <a:rPr lang="en-US" dirty="0" smtClean="0"/>
              <a:t>thrown</a:t>
            </a:r>
          </a:p>
          <a:p>
            <a:pPr lvl="2"/>
            <a:r>
              <a:rPr lang="en-US" dirty="0" smtClean="0"/>
              <a:t>It is shown that Napoleon can be defeated and is not invincible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(Timeline of Napoleon’s Empire).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297" y="1043199"/>
            <a:ext cx="2289656" cy="2839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49297" y="3882751"/>
            <a:ext cx="2289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(Goya).</a:t>
            </a:r>
          </a:p>
          <a:p>
            <a:pPr algn="ctr"/>
            <a:r>
              <a:rPr lang="en-US" dirty="0" smtClean="0"/>
              <a:t>- Arthur Wellesley, later the Duke of Wellington.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9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Napoleon’s Downfall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64" y="1735138"/>
            <a:ext cx="7313613" cy="448589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Russian Campaign (June – December, 1812)</a:t>
            </a:r>
          </a:p>
          <a:p>
            <a:pPr lvl="1"/>
            <a:r>
              <a:rPr lang="en-US" dirty="0" smtClean="0"/>
              <a:t>Cause</a:t>
            </a:r>
          </a:p>
          <a:p>
            <a:pPr lvl="2"/>
            <a:r>
              <a:rPr lang="en-US" dirty="0" smtClean="0"/>
              <a:t>Russia broke from the Continental System because their economy depended on their ability to trade grain with Britain</a:t>
            </a:r>
          </a:p>
          <a:p>
            <a:pPr lvl="1"/>
            <a:r>
              <a:rPr lang="en-US" dirty="0" smtClean="0"/>
              <a:t>Napoleon Invades Russia</a:t>
            </a:r>
            <a:endParaRPr lang="en-US" dirty="0"/>
          </a:p>
          <a:p>
            <a:pPr lvl="2"/>
            <a:r>
              <a:rPr lang="en-US" dirty="0"/>
              <a:t>Indecisive battle at Borodino costs many lives (September, 1812)</a:t>
            </a:r>
          </a:p>
          <a:p>
            <a:pPr lvl="2"/>
            <a:r>
              <a:rPr lang="en-US" dirty="0"/>
              <a:t>Napoleon Captures Moscow (September, 1812</a:t>
            </a:r>
            <a:r>
              <a:rPr lang="en-US" dirty="0" smtClean="0"/>
              <a:t>) it burns during the night</a:t>
            </a:r>
          </a:p>
          <a:p>
            <a:pPr lvl="2"/>
            <a:r>
              <a:rPr lang="en-US" dirty="0" smtClean="0"/>
              <a:t>Napoleon is defeated, during his retreat home,                      by the Russian Winter</a:t>
            </a:r>
          </a:p>
          <a:p>
            <a:pPr lvl="1"/>
            <a:r>
              <a:rPr lang="en-US" dirty="0" smtClean="0"/>
              <a:t>Effects</a:t>
            </a:r>
          </a:p>
          <a:p>
            <a:pPr lvl="2"/>
            <a:r>
              <a:rPr lang="en-US" dirty="0" smtClean="0"/>
              <a:t>Decimated Napoleon’s armies</a:t>
            </a:r>
          </a:p>
          <a:p>
            <a:pPr lvl="2"/>
            <a:r>
              <a:rPr lang="en-US" dirty="0" smtClean="0"/>
              <a:t>His greatest waste of wealth and his military</a:t>
            </a:r>
          </a:p>
          <a:p>
            <a:pPr marL="914400" lvl="2" indent="0">
              <a:buNone/>
            </a:pPr>
            <a:r>
              <a:rPr lang="en-US" dirty="0" smtClean="0"/>
              <a:t>(Timeline of Napoleon’s Empire).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468" y="4111257"/>
            <a:ext cx="3141573" cy="22383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050" y="6349628"/>
            <a:ext cx="289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Northen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72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Napoleon’s Downfall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64" y="1735138"/>
            <a:ext cx="7313613" cy="40560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Frankfurt Proposal (November, 1813)</a:t>
            </a:r>
          </a:p>
          <a:p>
            <a:pPr lvl="1"/>
            <a:r>
              <a:rPr lang="en-US" dirty="0" smtClean="0"/>
              <a:t>The allies propose Napoleon with the opportunity to surrender and maintain his thrown</a:t>
            </a:r>
          </a:p>
          <a:p>
            <a:pPr lvl="1"/>
            <a:r>
              <a:rPr lang="en-US" dirty="0" smtClean="0"/>
              <a:t>Napoleon </a:t>
            </a:r>
            <a:r>
              <a:rPr lang="en-US" dirty="0" smtClean="0"/>
              <a:t>refuses</a:t>
            </a:r>
          </a:p>
          <a:p>
            <a:pPr lvl="1"/>
            <a:r>
              <a:rPr lang="en-US" dirty="0" smtClean="0"/>
              <a:t>If he had accepted, he would have maintained his power</a:t>
            </a:r>
            <a:endParaRPr lang="en-US" dirty="0" smtClean="0"/>
          </a:p>
          <a:p>
            <a:r>
              <a:rPr lang="en-US" dirty="0" smtClean="0"/>
              <a:t>Treaty of Chaumont (March, 1814)</a:t>
            </a:r>
          </a:p>
          <a:p>
            <a:pPr lvl="1"/>
            <a:r>
              <a:rPr lang="en-US" dirty="0" smtClean="0"/>
              <a:t>Allies – Britain, Austria, Prussia, and Russia swear to keep France from growing in power again for the next 20 years</a:t>
            </a:r>
          </a:p>
          <a:p>
            <a:pPr marL="457200" lvl="1" indent="0">
              <a:buNone/>
            </a:pPr>
            <a:r>
              <a:rPr lang="en-US" dirty="0" smtClean="0"/>
              <a:t>(Timeline of Napoleon’s Empire).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207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Napoleon’s Downfall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686" y="1735138"/>
            <a:ext cx="7313613" cy="51228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Final Fall of Napoleon</a:t>
            </a:r>
          </a:p>
          <a:p>
            <a:pPr lvl="1"/>
            <a:r>
              <a:rPr lang="en-US" dirty="0"/>
              <a:t>Napoleon is defeated at Leipzig (October, 1813)</a:t>
            </a:r>
          </a:p>
          <a:p>
            <a:pPr lvl="2"/>
            <a:r>
              <a:rPr lang="en-US" dirty="0"/>
              <a:t>“Battle of the Nations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Fall </a:t>
            </a:r>
            <a:r>
              <a:rPr lang="en-US" dirty="0" smtClean="0"/>
              <a:t>of Paris (March, 1814)</a:t>
            </a:r>
          </a:p>
          <a:p>
            <a:pPr lvl="1"/>
            <a:r>
              <a:rPr lang="en-US" dirty="0" smtClean="0"/>
              <a:t>Deposition of Napoleon (April, 1814)</a:t>
            </a:r>
          </a:p>
          <a:p>
            <a:pPr lvl="2"/>
            <a:r>
              <a:rPr lang="en-US" dirty="0" smtClean="0"/>
              <a:t>Napoleon is deposed by French Senate and Legislature</a:t>
            </a:r>
          </a:p>
          <a:p>
            <a:pPr lvl="1"/>
            <a:r>
              <a:rPr lang="en-US" dirty="0" smtClean="0"/>
              <a:t>Treaty of Fontainebleau (April, 1814)</a:t>
            </a:r>
          </a:p>
          <a:p>
            <a:pPr lvl="2"/>
            <a:r>
              <a:rPr lang="en-US" dirty="0" smtClean="0"/>
              <a:t>Napoleon abdicates the thrown of France</a:t>
            </a:r>
          </a:p>
          <a:p>
            <a:pPr lvl="2"/>
            <a:r>
              <a:rPr lang="en-US" dirty="0" smtClean="0"/>
              <a:t>Napoleon is exiled to the island of </a:t>
            </a:r>
            <a:r>
              <a:rPr lang="en-US" dirty="0" smtClean="0"/>
              <a:t>Elba</a:t>
            </a:r>
          </a:p>
          <a:p>
            <a:pPr lvl="1"/>
            <a:r>
              <a:rPr lang="en-US" dirty="0" smtClean="0"/>
              <a:t>Treaty of Paris (May, 1814)</a:t>
            </a:r>
          </a:p>
          <a:p>
            <a:pPr lvl="2"/>
            <a:r>
              <a:rPr lang="en-US" dirty="0" smtClean="0"/>
              <a:t>Louis XVIII becomes King of France </a:t>
            </a:r>
          </a:p>
          <a:p>
            <a:r>
              <a:rPr lang="en-US" dirty="0" smtClean="0"/>
              <a:t>Conclusions</a:t>
            </a:r>
          </a:p>
          <a:p>
            <a:pPr lvl="1"/>
            <a:r>
              <a:rPr lang="en-US" dirty="0" smtClean="0"/>
              <a:t>Napoleon could not have done anything to maintain his reign at this point</a:t>
            </a:r>
          </a:p>
          <a:p>
            <a:pPr lvl="1"/>
            <a:r>
              <a:rPr lang="en-US" dirty="0" smtClean="0"/>
              <a:t>The Frankfurt Proposal’s were far to generous for the allies to offer and yet Napoleon’s refusal showed that his downfall was due to his pride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(Timeline of Napoleon’s Empire).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895" y="1512058"/>
            <a:ext cx="3164808" cy="2368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3707" y="3880926"/>
            <a:ext cx="2588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(Napoleon Leaves his </a:t>
            </a:r>
            <a:r>
              <a:rPr lang="en-US" dirty="0" smtClean="0"/>
              <a:t>Army).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8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French Revolution</a:t>
            </a:r>
          </a:p>
          <a:p>
            <a:pPr lvl="1"/>
            <a:r>
              <a:rPr lang="en-US" dirty="0" smtClean="0"/>
              <a:t>Victory over the British in Toulon was the</a:t>
            </a:r>
          </a:p>
          <a:p>
            <a:pPr marL="457200" lvl="1" indent="0">
              <a:buNone/>
            </a:pPr>
            <a:r>
              <a:rPr lang="en-US" dirty="0"/>
              <a:t>b</a:t>
            </a:r>
            <a:r>
              <a:rPr lang="en-US" dirty="0" smtClean="0"/>
              <a:t>eginning for the success of Napoleon</a:t>
            </a:r>
          </a:p>
          <a:p>
            <a:pPr lvl="1"/>
            <a:r>
              <a:rPr lang="en-US" dirty="0" smtClean="0"/>
              <a:t>Commanders were favored by skill instead</a:t>
            </a:r>
          </a:p>
          <a:p>
            <a:pPr marL="457200" lvl="1" indent="0">
              <a:buNone/>
            </a:pPr>
            <a:r>
              <a:rPr lang="en-US" dirty="0" smtClean="0"/>
              <a:t> of nobility in the new France (Wilde).</a:t>
            </a:r>
          </a:p>
          <a:p>
            <a:pPr lvl="2"/>
            <a:r>
              <a:rPr lang="en-US" dirty="0" smtClean="0"/>
              <a:t>Napoleon took the Opportunity to</a:t>
            </a:r>
          </a:p>
          <a:p>
            <a:pPr marL="914400" lvl="2" indent="0">
              <a:buNone/>
            </a:pPr>
            <a:r>
              <a:rPr lang="en-US" dirty="0"/>
              <a:t>g</a:t>
            </a:r>
            <a:r>
              <a:rPr lang="en-US" dirty="0" smtClean="0"/>
              <a:t>ain popularity among the French.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586" y="1903877"/>
            <a:ext cx="2375486" cy="3057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7022" y="4961149"/>
            <a:ext cx="2696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(Napoleon Bonaparte young officer).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77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919" y="1718100"/>
            <a:ext cx="7313613" cy="40560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Reforms</a:t>
            </a:r>
          </a:p>
          <a:p>
            <a:pPr lvl="1"/>
            <a:r>
              <a:rPr lang="en-US" dirty="0" smtClean="0"/>
              <a:t>Surprisingly, Napoleon’s most famous </a:t>
            </a:r>
            <a:r>
              <a:rPr lang="en-US" dirty="0" smtClean="0"/>
              <a:t>                           reforms </a:t>
            </a:r>
            <a:r>
              <a:rPr lang="en-US" dirty="0" smtClean="0"/>
              <a:t>occurred before he was Emperor</a:t>
            </a:r>
          </a:p>
          <a:p>
            <a:pPr lvl="1"/>
            <a:r>
              <a:rPr lang="en-US" dirty="0" smtClean="0"/>
              <a:t>Most of the reforms such as Educational </a:t>
            </a:r>
            <a:r>
              <a:rPr lang="en-US" dirty="0" smtClean="0"/>
              <a:t>                         Reforms </a:t>
            </a:r>
            <a:r>
              <a:rPr lang="en-US" dirty="0" smtClean="0"/>
              <a:t>and the Civil Code occurred </a:t>
            </a:r>
            <a:r>
              <a:rPr lang="en-US" dirty="0" smtClean="0"/>
              <a:t>when                           </a:t>
            </a:r>
            <a:r>
              <a:rPr lang="en-US" dirty="0" smtClean="0"/>
              <a:t>he was First Consul</a:t>
            </a:r>
          </a:p>
          <a:p>
            <a:pPr marL="457200" lvl="1" indent="0">
              <a:buNone/>
            </a:pPr>
            <a:r>
              <a:rPr lang="en-US" dirty="0" smtClean="0"/>
              <a:t>(Wilde).</a:t>
            </a:r>
          </a:p>
          <a:p>
            <a:r>
              <a:rPr lang="en-US" dirty="0" smtClean="0"/>
              <a:t>Man of Vision</a:t>
            </a:r>
          </a:p>
          <a:p>
            <a:pPr lvl="1"/>
            <a:r>
              <a:rPr lang="en-US" dirty="0" smtClean="0"/>
              <a:t>Napoleon is remembered mostly for his rise from an artillery officer to Emperor</a:t>
            </a:r>
          </a:p>
          <a:p>
            <a:pPr lvl="1"/>
            <a:r>
              <a:rPr lang="en-US" dirty="0" smtClean="0"/>
              <a:t>Napoleon was a man who saw a world that no one else saw for </a:t>
            </a:r>
            <a:r>
              <a:rPr lang="en-US" dirty="0" smtClean="0"/>
              <a:t>him</a:t>
            </a:r>
            <a:endParaRPr lang="en-US" dirty="0"/>
          </a:p>
        </p:txBody>
      </p:sp>
      <p:sp>
        <p:nvSpPr>
          <p:cNvPr id="4" name="TextBox 3">
            <a:hlinkClick r:id="rId2" action="ppaction://hlinkfile"/>
          </p:cNvPr>
          <p:cNvSpPr txBox="1"/>
          <p:nvPr/>
        </p:nvSpPr>
        <p:spPr>
          <a:xfrm>
            <a:off x="0" y="5642328"/>
            <a:ext cx="8906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 to Work Cited: </a:t>
            </a:r>
            <a:r>
              <a:rPr lang="en-US" dirty="0" smtClean="0">
                <a:hlinkClick r:id="rId2" action="ppaction://hlinkfile"/>
              </a:rPr>
              <a:t>file://localhost/Users/kyleanderson/Documents/HIgh School Folder/10th Grade/European History/Projects/Napoleon as Emperor/Work Cited (Napoleon as Emperor).docx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116" y="213888"/>
            <a:ext cx="3238743" cy="37964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0683" y="4002008"/>
            <a:ext cx="358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(Napoleon Crossing the Alps).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131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to Fame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Italian Campaign </a:t>
            </a:r>
          </a:p>
          <a:p>
            <a:pPr lvl="1"/>
            <a:r>
              <a:rPr lang="en-US" dirty="0" smtClean="0"/>
              <a:t>France attacked Austria in 1796 (Wilde).</a:t>
            </a:r>
          </a:p>
          <a:p>
            <a:pPr lvl="1"/>
            <a:r>
              <a:rPr lang="en-US" dirty="0" smtClean="0"/>
              <a:t>Napoleon led the campaign in Italy. Victory!</a:t>
            </a:r>
          </a:p>
          <a:p>
            <a:r>
              <a:rPr lang="en-US" dirty="0" smtClean="0"/>
              <a:t>Egyptian Campaign</a:t>
            </a:r>
          </a:p>
          <a:p>
            <a:pPr lvl="1"/>
            <a:r>
              <a:rPr lang="en-US" dirty="0" smtClean="0"/>
              <a:t>Victory at the Pyramids is used for propaganda</a:t>
            </a:r>
          </a:p>
          <a:p>
            <a:pPr lvl="1"/>
            <a:r>
              <a:rPr lang="en-US" dirty="0" smtClean="0"/>
              <a:t>French Fleet is destroyed by British</a:t>
            </a:r>
          </a:p>
          <a:p>
            <a:r>
              <a:rPr lang="en-US" dirty="0" smtClean="0"/>
              <a:t>Turning Failure into Fame</a:t>
            </a:r>
          </a:p>
          <a:p>
            <a:pPr lvl="1"/>
            <a:r>
              <a:rPr lang="en-US" dirty="0" smtClean="0"/>
              <a:t>Napoleon flees from </a:t>
            </a:r>
            <a:r>
              <a:rPr lang="en-US" dirty="0" smtClean="0"/>
              <a:t>Egypt in shame                             </a:t>
            </a:r>
            <a:r>
              <a:rPr lang="en-US" dirty="0" smtClean="0"/>
              <a:t>but still </a:t>
            </a:r>
            <a:r>
              <a:rPr lang="en-US" dirty="0" smtClean="0"/>
              <a:t>returns </a:t>
            </a:r>
            <a:r>
              <a:rPr lang="en-US" dirty="0" smtClean="0"/>
              <a:t>home a hero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532" y="3938328"/>
            <a:ext cx="2533915" cy="20017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46539" y="5932489"/>
            <a:ext cx="226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(Watteau).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57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to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842" y="1735138"/>
            <a:ext cx="7313613" cy="40560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Brumaire</a:t>
            </a:r>
            <a:r>
              <a:rPr lang="en-US" dirty="0" smtClean="0"/>
              <a:t> </a:t>
            </a:r>
            <a:r>
              <a:rPr lang="en-US" dirty="0" smtClean="0"/>
              <a:t>Coup brings an end to the Directory</a:t>
            </a:r>
          </a:p>
          <a:p>
            <a:pPr lvl="1"/>
            <a:r>
              <a:rPr lang="en-US" dirty="0" smtClean="0"/>
              <a:t>Napoleon is one of three consuls in November 1799</a:t>
            </a:r>
          </a:p>
          <a:p>
            <a:pPr lvl="1"/>
            <a:r>
              <a:rPr lang="en-US" dirty="0" smtClean="0"/>
              <a:t>Napoleon is proclaimed First Consul in December 1799</a:t>
            </a:r>
            <a:endParaRPr lang="en-US" dirty="0"/>
          </a:p>
          <a:p>
            <a:r>
              <a:rPr lang="en-US" dirty="0" smtClean="0"/>
              <a:t>Reign as First Consul (1799-1804)</a:t>
            </a:r>
          </a:p>
          <a:p>
            <a:pPr lvl="1"/>
            <a:r>
              <a:rPr lang="en-US" dirty="0" smtClean="0"/>
              <a:t>Concordat – creates a bond between France and the Catholic church again</a:t>
            </a:r>
          </a:p>
          <a:p>
            <a:pPr lvl="1"/>
            <a:r>
              <a:rPr lang="en-US" dirty="0" smtClean="0"/>
              <a:t>Treaty of </a:t>
            </a:r>
            <a:r>
              <a:rPr lang="en-US" dirty="0" err="1" smtClean="0"/>
              <a:t>Luneville</a:t>
            </a:r>
            <a:r>
              <a:rPr lang="en-US" dirty="0"/>
              <a:t> </a:t>
            </a:r>
            <a:r>
              <a:rPr lang="en-US" dirty="0" smtClean="0"/>
              <a:t>– Austria cedes rights to Italy</a:t>
            </a:r>
          </a:p>
          <a:p>
            <a:pPr lvl="1"/>
            <a:r>
              <a:rPr lang="en-US" dirty="0" smtClean="0"/>
              <a:t>Treaty of Amiens – Britain and France make peace</a:t>
            </a:r>
          </a:p>
          <a:p>
            <a:pPr lvl="1"/>
            <a:r>
              <a:rPr lang="en-US" dirty="0" smtClean="0"/>
              <a:t>Civil Code – Allows equality for men before the law</a:t>
            </a:r>
          </a:p>
          <a:p>
            <a:r>
              <a:rPr lang="en-US" dirty="0" smtClean="0"/>
              <a:t>Napoleon is named First Consul for Life in </a:t>
            </a:r>
            <a:r>
              <a:rPr lang="en-US" dirty="0" smtClean="0"/>
              <a:t>1802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r>
              <a:rPr lang="en-US" dirty="0"/>
              <a:t>(Timeline of Napoleon’s Empire)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178" y="3605860"/>
            <a:ext cx="2391508" cy="25669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27198" y="6172774"/>
            <a:ext cx="188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Bouchot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1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lvl="1" indent="-463550">
              <a:spcBef>
                <a:spcPts val="2000"/>
              </a:spcBef>
              <a:buBlip>
                <a:blip r:embed="rId2"/>
              </a:buBlip>
            </a:pPr>
            <a:r>
              <a:rPr lang="en-US" dirty="0" smtClean="0"/>
              <a:t>French Empire (May </a:t>
            </a:r>
            <a:r>
              <a:rPr lang="en-US" dirty="0"/>
              <a:t>18</a:t>
            </a:r>
            <a:r>
              <a:rPr lang="en-US" baseline="30000" dirty="0"/>
              <a:t>th</a:t>
            </a:r>
            <a:r>
              <a:rPr lang="en-US" dirty="0"/>
              <a:t>, </a:t>
            </a:r>
            <a:r>
              <a:rPr lang="en-US" dirty="0" smtClean="0"/>
              <a:t>1804) </a:t>
            </a:r>
          </a:p>
          <a:p>
            <a:pPr lvl="1"/>
            <a:r>
              <a:rPr lang="en-US" dirty="0" smtClean="0"/>
              <a:t>Napoleon Crowns himself Emperor (December </a:t>
            </a:r>
            <a:r>
              <a:rPr lang="en-US" dirty="0"/>
              <a:t>2, </a:t>
            </a:r>
            <a:r>
              <a:rPr lang="en-US" dirty="0" smtClean="0"/>
              <a:t>1804)</a:t>
            </a:r>
          </a:p>
          <a:p>
            <a:pPr lvl="1"/>
            <a:r>
              <a:rPr lang="en-US" dirty="0" smtClean="0"/>
              <a:t>Napoleon named King of Italy in 1805</a:t>
            </a:r>
          </a:p>
          <a:p>
            <a:pPr marL="457200" lvl="1" indent="0">
              <a:buNone/>
            </a:pPr>
            <a:r>
              <a:rPr lang="en-US" dirty="0" smtClean="0"/>
              <a:t>(Timeline </a:t>
            </a:r>
            <a:r>
              <a:rPr lang="en-US" dirty="0"/>
              <a:t>of Napoleon's </a:t>
            </a:r>
            <a:r>
              <a:rPr lang="en-US" dirty="0" smtClean="0"/>
              <a:t>Empire).</a:t>
            </a:r>
          </a:p>
          <a:p>
            <a:r>
              <a:rPr lang="en-US" dirty="0" smtClean="0"/>
              <a:t>Divisions of the Empire</a:t>
            </a:r>
          </a:p>
          <a:p>
            <a:pPr lvl="1"/>
            <a:r>
              <a:rPr lang="en-US" dirty="0"/>
              <a:t>Pays </a:t>
            </a:r>
            <a:r>
              <a:rPr lang="en-US" dirty="0" err="1" smtClean="0"/>
              <a:t>Réunis</a:t>
            </a:r>
            <a:r>
              <a:rPr lang="en-US" dirty="0" smtClean="0"/>
              <a:t> – Local realm of France</a:t>
            </a:r>
          </a:p>
          <a:p>
            <a:pPr lvl="1"/>
            <a:r>
              <a:rPr lang="en-US" dirty="0" smtClean="0"/>
              <a:t>Pays </a:t>
            </a:r>
            <a:r>
              <a:rPr lang="en-US" dirty="0" err="1" smtClean="0"/>
              <a:t>Conquis</a:t>
            </a:r>
            <a:r>
              <a:rPr lang="en-US" dirty="0" smtClean="0"/>
              <a:t> – Conquered areas </a:t>
            </a:r>
          </a:p>
          <a:p>
            <a:pPr lvl="1"/>
            <a:r>
              <a:rPr lang="en-US" dirty="0" smtClean="0"/>
              <a:t>Pays </a:t>
            </a:r>
            <a:r>
              <a:rPr lang="en-US" dirty="0" err="1" smtClean="0"/>
              <a:t>Alliés</a:t>
            </a:r>
            <a:r>
              <a:rPr lang="en-US" dirty="0" smtClean="0"/>
              <a:t> – Allies of France </a:t>
            </a:r>
          </a:p>
          <a:p>
            <a:pPr marL="457200" lvl="1" indent="0">
              <a:buNone/>
            </a:pPr>
            <a:r>
              <a:rPr lang="en-US" dirty="0" smtClean="0"/>
              <a:t>(Wilde).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017" y="2555926"/>
            <a:ext cx="2677005" cy="3836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8017" y="6392449"/>
            <a:ext cx="198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(Ingres).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461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Consolidation of the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Kings</a:t>
            </a:r>
          </a:p>
          <a:p>
            <a:pPr lvl="1"/>
            <a:r>
              <a:rPr lang="en-US" dirty="0" smtClean="0"/>
              <a:t>Joseph Bonaparte is named King of Naples (1806)</a:t>
            </a:r>
          </a:p>
          <a:p>
            <a:pPr lvl="1"/>
            <a:r>
              <a:rPr lang="en-US" dirty="0" smtClean="0"/>
              <a:t>Louis Bonaparte is named King of Holland (1806)</a:t>
            </a:r>
          </a:p>
          <a:p>
            <a:r>
              <a:rPr lang="en-US" dirty="0" smtClean="0"/>
              <a:t>Confederation of the Rhine (1806)</a:t>
            </a:r>
          </a:p>
          <a:p>
            <a:pPr lvl="1"/>
            <a:r>
              <a:rPr lang="en-US" dirty="0" smtClean="0"/>
              <a:t>Ends the Holy Roman Empire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r>
              <a:rPr lang="en-US" dirty="0"/>
              <a:t>(Timeline of Napoleon’s Empire)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Effectively creates a new state</a:t>
            </a:r>
          </a:p>
          <a:p>
            <a:pPr marL="457200" lvl="1" indent="0">
              <a:buNone/>
            </a:pPr>
            <a:r>
              <a:rPr lang="en-US" dirty="0" smtClean="0"/>
              <a:t>(Wilde).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688" y="3011719"/>
            <a:ext cx="3199403" cy="27794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1986" y="5698947"/>
            <a:ext cx="401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/>
              <a:t>Europe: 1806 </a:t>
            </a:r>
            <a:r>
              <a:rPr lang="en-US" dirty="0" smtClean="0"/>
              <a:t>– 1808). </a:t>
            </a:r>
          </a:p>
          <a:p>
            <a:pPr algn="ctr"/>
            <a:r>
              <a:rPr lang="en-US" dirty="0" smtClean="0"/>
              <a:t>Red represents the </a:t>
            </a:r>
            <a:r>
              <a:rPr lang="en-US" dirty="0"/>
              <a:t>Pays </a:t>
            </a:r>
            <a:r>
              <a:rPr lang="en-US" dirty="0" err="1"/>
              <a:t>Réunis</a:t>
            </a:r>
            <a:r>
              <a:rPr lang="en-US" dirty="0"/>
              <a:t> </a:t>
            </a:r>
            <a:endParaRPr lang="en-US" dirty="0" smtClean="0"/>
          </a:p>
          <a:p>
            <a:pPr algn="ctr"/>
            <a:r>
              <a:rPr lang="en-US" dirty="0" smtClean="0"/>
              <a:t>Yellow Represents the Pas </a:t>
            </a:r>
            <a:r>
              <a:rPr lang="en-US" dirty="0" err="1" smtClean="0"/>
              <a:t>Conquis</a:t>
            </a:r>
            <a:endParaRPr lang="en-US" dirty="0" smtClean="0"/>
          </a:p>
          <a:p>
            <a:pPr algn="ctr"/>
            <a:r>
              <a:rPr lang="en-US" dirty="0" smtClean="0"/>
              <a:t>Green Represents the Pays </a:t>
            </a:r>
            <a:r>
              <a:rPr lang="en-US" dirty="0" err="1" smtClean="0"/>
              <a:t>Alliés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90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Consolidation of the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64" y="1735138"/>
            <a:ext cx="7313613" cy="40560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Annexations of 1810</a:t>
            </a:r>
          </a:p>
          <a:p>
            <a:pPr lvl="1"/>
            <a:r>
              <a:rPr lang="en-US" dirty="0" smtClean="0"/>
              <a:t>Rome</a:t>
            </a:r>
            <a:endParaRPr lang="en-US" dirty="0"/>
          </a:p>
          <a:p>
            <a:pPr lvl="2"/>
            <a:r>
              <a:rPr lang="en-US" dirty="0"/>
              <a:t>Annexed to France in February, 1810</a:t>
            </a:r>
          </a:p>
          <a:p>
            <a:pPr lvl="1"/>
            <a:r>
              <a:rPr lang="en-US" dirty="0"/>
              <a:t>Holland</a:t>
            </a:r>
          </a:p>
          <a:p>
            <a:pPr lvl="2"/>
            <a:r>
              <a:rPr lang="en-US" dirty="0"/>
              <a:t>Annexed to France in July, </a:t>
            </a:r>
            <a:r>
              <a:rPr lang="en-US" dirty="0" smtClean="0"/>
              <a:t>1810</a:t>
            </a:r>
          </a:p>
          <a:p>
            <a:pPr lvl="2"/>
            <a:r>
              <a:rPr lang="en-US" dirty="0" smtClean="0"/>
              <a:t>Louis Bonaparte abdicates his thrown</a:t>
            </a:r>
            <a:endParaRPr lang="en-US" dirty="0"/>
          </a:p>
          <a:p>
            <a:pPr lvl="1"/>
            <a:r>
              <a:rPr lang="en-US" dirty="0"/>
              <a:t>Northern German Territories</a:t>
            </a:r>
          </a:p>
          <a:p>
            <a:pPr lvl="2"/>
            <a:r>
              <a:rPr lang="en-US" dirty="0"/>
              <a:t>Annexed to France in December, </a:t>
            </a:r>
            <a:r>
              <a:rPr lang="en-US" dirty="0" smtClean="0"/>
              <a:t>1810</a:t>
            </a:r>
          </a:p>
          <a:p>
            <a:pPr lvl="1"/>
            <a:r>
              <a:rPr lang="en-US" dirty="0" smtClean="0"/>
              <a:t>Effects</a:t>
            </a:r>
          </a:p>
          <a:p>
            <a:pPr lvl="2"/>
            <a:r>
              <a:rPr lang="en-US" dirty="0" smtClean="0"/>
              <a:t>Brings the Napoleonic Empire to its Greatest Extent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(Timeline of Napoleon’s Empire).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840" y="1371600"/>
            <a:ext cx="3601328" cy="2528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9618" y="3900192"/>
            <a:ext cx="2733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/>
              <a:t>French Empire at Its Greatest </a:t>
            </a:r>
            <a:r>
              <a:rPr lang="en-US" dirty="0" smtClean="0"/>
              <a:t>Extent).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7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Coalition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9" y="1735138"/>
            <a:ext cx="7313613" cy="40560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War of the Third Coalition</a:t>
            </a:r>
          </a:p>
          <a:p>
            <a:pPr lvl="1"/>
            <a:r>
              <a:rPr lang="en-US" dirty="0" smtClean="0"/>
              <a:t>Allies</a:t>
            </a:r>
          </a:p>
          <a:p>
            <a:pPr lvl="2"/>
            <a:r>
              <a:rPr lang="en-US" dirty="0" smtClean="0"/>
              <a:t>Austria</a:t>
            </a:r>
            <a:r>
              <a:rPr lang="en-US" dirty="0" smtClean="0"/>
              <a:t>, Britain, and Russia (1805)</a:t>
            </a:r>
          </a:p>
          <a:p>
            <a:pPr lvl="1"/>
            <a:r>
              <a:rPr lang="en-US" dirty="0" smtClean="0"/>
              <a:t>Course of the War</a:t>
            </a:r>
          </a:p>
          <a:p>
            <a:pPr lvl="2"/>
            <a:r>
              <a:rPr lang="en-US" dirty="0" smtClean="0"/>
              <a:t>French Navy defeated at Trafalgar (October, 1805)</a:t>
            </a:r>
          </a:p>
          <a:p>
            <a:pPr lvl="2"/>
            <a:r>
              <a:rPr lang="en-US" dirty="0" smtClean="0"/>
              <a:t>Napoleon Captures Vienna (November, 1805)</a:t>
            </a:r>
          </a:p>
          <a:p>
            <a:pPr lvl="2"/>
            <a:r>
              <a:rPr lang="en-US" dirty="0" smtClean="0"/>
              <a:t>Napoleon defeats allies at Austerlitz (December, 1805)</a:t>
            </a:r>
          </a:p>
          <a:p>
            <a:pPr lvl="1"/>
            <a:r>
              <a:rPr lang="en-US" dirty="0" smtClean="0"/>
              <a:t>Conclusion</a:t>
            </a:r>
          </a:p>
          <a:p>
            <a:pPr lvl="2"/>
            <a:r>
              <a:rPr lang="en-US" dirty="0" smtClean="0"/>
              <a:t>Treaty </a:t>
            </a:r>
            <a:r>
              <a:rPr lang="en-US" dirty="0" smtClean="0"/>
              <a:t>of </a:t>
            </a:r>
            <a:r>
              <a:rPr lang="en-US" dirty="0" err="1" smtClean="0"/>
              <a:t>Pressburg</a:t>
            </a:r>
            <a:r>
              <a:rPr lang="en-US" dirty="0" smtClean="0"/>
              <a:t> (December, 1805)</a:t>
            </a:r>
          </a:p>
          <a:p>
            <a:pPr lvl="3"/>
            <a:r>
              <a:rPr lang="en-US" dirty="0" smtClean="0"/>
              <a:t>Austria cedes Northern Italy to France</a:t>
            </a:r>
          </a:p>
          <a:p>
            <a:pPr marL="457200" lvl="1" indent="0">
              <a:buNone/>
            </a:pPr>
            <a:r>
              <a:rPr lang="en-US" dirty="0" smtClean="0"/>
              <a:t>(Timeline of Napoleon’s Empire).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991" y="4357350"/>
            <a:ext cx="3733968" cy="18576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049" y="6214999"/>
            <a:ext cx="196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(Gerard).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571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Coalition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5" y="1735138"/>
            <a:ext cx="7313613" cy="4056062"/>
          </a:xfrm>
        </p:spPr>
        <p:txBody>
          <a:bodyPr>
            <a:normAutofit/>
          </a:bodyPr>
          <a:lstStyle/>
          <a:p>
            <a:r>
              <a:rPr lang="en-US" dirty="0" smtClean="0"/>
              <a:t>War of the Fourth Coalition</a:t>
            </a:r>
          </a:p>
          <a:p>
            <a:pPr lvl="1"/>
            <a:r>
              <a:rPr lang="en-US" dirty="0" smtClean="0"/>
              <a:t>Allies </a:t>
            </a:r>
            <a:r>
              <a:rPr lang="en-US" dirty="0" smtClean="0"/>
              <a:t>– Britain, Prussia, and Russia (July, 1806)</a:t>
            </a:r>
          </a:p>
          <a:p>
            <a:pPr lvl="1"/>
            <a:r>
              <a:rPr lang="en-US" dirty="0" smtClean="0"/>
              <a:t>Course of the War</a:t>
            </a:r>
          </a:p>
          <a:p>
            <a:pPr lvl="2"/>
            <a:r>
              <a:rPr lang="en-US" dirty="0" smtClean="0"/>
              <a:t>Prussia is defeated at Jena-</a:t>
            </a:r>
            <a:r>
              <a:rPr lang="en-US" dirty="0" err="1" smtClean="0"/>
              <a:t>Auerstadt</a:t>
            </a:r>
            <a:r>
              <a:rPr lang="en-US" dirty="0" smtClean="0"/>
              <a:t> (October, 1806)</a:t>
            </a:r>
          </a:p>
          <a:p>
            <a:pPr lvl="2"/>
            <a:r>
              <a:rPr lang="en-US" dirty="0" smtClean="0"/>
              <a:t>Napoleon Captures Berlin (October, 1806)</a:t>
            </a:r>
          </a:p>
          <a:p>
            <a:pPr marL="457200" lvl="1" indent="0">
              <a:buNone/>
            </a:pPr>
            <a:r>
              <a:rPr lang="en-US" dirty="0" smtClean="0"/>
              <a:t>(Timeline of Napoleon’s Empire).</a:t>
            </a:r>
          </a:p>
          <a:p>
            <a:pPr lvl="1"/>
            <a:r>
              <a:rPr lang="en-US" dirty="0" smtClean="0"/>
              <a:t>Conclusion</a:t>
            </a:r>
          </a:p>
          <a:p>
            <a:pPr lvl="2"/>
            <a:r>
              <a:rPr lang="en-US" dirty="0" smtClean="0"/>
              <a:t>Prussia is effectively </a:t>
            </a:r>
            <a:r>
              <a:rPr lang="en-US" dirty="0" smtClean="0"/>
              <a:t>destroyed</a:t>
            </a:r>
          </a:p>
          <a:p>
            <a:pPr marL="914400" lvl="2" indent="0">
              <a:buNone/>
            </a:pPr>
            <a:r>
              <a:rPr lang="en-US" dirty="0" smtClean="0"/>
              <a:t> </a:t>
            </a:r>
            <a:r>
              <a:rPr lang="en-US" dirty="0" smtClean="0"/>
              <a:t>but is allowed to remain independent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101" y="3505534"/>
            <a:ext cx="3217033" cy="2780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5987" y="6286202"/>
            <a:ext cx="1093261" cy="368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Vernet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7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783</TotalTime>
  <Words>1546</Words>
  <Application>Microsoft Macintosh PowerPoint</Application>
  <PresentationFormat>On-screen Show (4:3)</PresentationFormat>
  <Paragraphs>229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Inkwell</vt:lpstr>
      <vt:lpstr>Emperor Napoleon I</vt:lpstr>
      <vt:lpstr>The Opportunity</vt:lpstr>
      <vt:lpstr>The Rise to Fame</vt:lpstr>
      <vt:lpstr>The Rise to Power</vt:lpstr>
      <vt:lpstr>Formation of an Empire</vt:lpstr>
      <vt:lpstr>Consolidation of the Empire</vt:lpstr>
      <vt:lpstr>Consolidation of the Empire</vt:lpstr>
      <vt:lpstr>The Coalition Wars</vt:lpstr>
      <vt:lpstr>The Coalition Wars</vt:lpstr>
      <vt:lpstr>The Coalition Wars</vt:lpstr>
      <vt:lpstr>The Coalition Wars</vt:lpstr>
      <vt:lpstr>The Coalition Wars</vt:lpstr>
      <vt:lpstr>Establishments of Emperor Napoleon I</vt:lpstr>
      <vt:lpstr>Establishments of Emperor Napoleon I</vt:lpstr>
      <vt:lpstr>Establishments of Emperor Napoleon I</vt:lpstr>
      <vt:lpstr>Reasons for Napoleon’s Downfall</vt:lpstr>
      <vt:lpstr>Reasons for Napoleon’s Downfall</vt:lpstr>
      <vt:lpstr>Reasons for Napoleon’s Downfall</vt:lpstr>
      <vt:lpstr>Reasons for Napoleon’s Downfall</vt:lpstr>
      <vt:lpstr>Legacy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Emperor Napoleon I</dc:title>
  <dc:creator>Kyle Anderson</dc:creator>
  <cp:lastModifiedBy>Kyle Anderson</cp:lastModifiedBy>
  <cp:revision>35</cp:revision>
  <dcterms:created xsi:type="dcterms:W3CDTF">2012-12-15T23:11:15Z</dcterms:created>
  <dcterms:modified xsi:type="dcterms:W3CDTF">2012-12-19T05:20:55Z</dcterms:modified>
</cp:coreProperties>
</file>